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09"/>
      <p:bold r:id="rId110"/>
      <p:italic r:id="rId111"/>
      <p:boldItalic r:id="rId112"/>
    </p:embeddedFont>
    <p:embeddedFont>
      <p:font typeface="Open Sans" panose="020B0606030504020204" pitchFamily="34" charset="0"/>
      <p:regular r:id="rId113"/>
      <p:bold r:id="rId114"/>
      <p:italic r:id="rId115"/>
      <p:boldItalic r:id="rId116"/>
    </p:embeddedFont>
    <p:embeddedFont>
      <p:font typeface="PT Sans Narrow" panose="020B0506020203020204" pitchFamily="34" charset="77"/>
      <p:regular r:id="rId117"/>
      <p:bold r:id="rId118"/>
    </p:embeddedFont>
    <p:embeddedFont>
      <p:font typeface="Verdana" panose="020B0604030504040204" pitchFamily="34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>
      <p:cViewPr>
        <p:scale>
          <a:sx n="107" d="100"/>
          <a:sy n="107" d="100"/>
        </p:scale>
        <p:origin x="186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9-06-14T13:59:49.882" idx="2">
    <p:pos x="6000" y="100"/>
    <p:text>Feel free to use these materials in your classes and training.  Everything is under creative commons share alike.  Attribution is appreciated.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2.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https://creativecommons.org/licenses/by-sa/2.5/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52041b8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52041b8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05df8b1c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05df8b1c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a82f8c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6a82f8c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bfa1aa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bfa1aa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010704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010704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be7db0a6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be7db0a6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196e13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196e13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5df8b1c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5df8b1c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52041b8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52041b8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52041b8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52041b8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d836b27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d836b27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d836b2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d836b2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52041b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52041b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52041b8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52041b8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52041b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52041b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52041b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52041b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c8d2b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c8d2b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76bb5c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76bb5c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4c8d2b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4c8d2b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4c8d2b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4c8d2b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4c8d2b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4c8d2b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4c8d2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4c8d2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4c8d2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14c8d2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4c8d2b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4c8d2b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4c8d2b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14c8d2b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df8b1c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5df8b1c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4c8d2b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4c8d2b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4c8d2b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4c8d2b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4c8d2b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4c8d2b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f0926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f0926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4c8d2b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4c8d2b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14c8d2b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14c8d2b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f09268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f09268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f0926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f0926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df8b1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df8b1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4f09268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4f09268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f0926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4f0926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4f09268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4f09268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fa28b7f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fa28b7f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4c8d2b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4c8d2b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f0926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f0926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14c8d2b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14c8d2b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f09268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4f09268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f09268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4f09268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4f09268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4f09268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5df8b1c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5df8b1c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5df8b1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5df8b1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5df8b1c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5df8b1c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5df8b1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5df8b1c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5df8b1c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5df8b1c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4c8d2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4c8d2b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5df8b1cc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5df8b1cc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f8b1cc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df8b1cc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df8b1cc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5df8b1cc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5df8b1c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5df8b1c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5df8b1cc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5df8b1cc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f8b1cc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5df8b1cc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5df8b1c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5df8b1cc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5df8b1cc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5df8b1cc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5df8b1c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5df8b1c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5df8b1cc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5df8b1cc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4c8d2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4c8d2b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5df8b1c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5df8b1c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4f09268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4f09268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4f09268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4f09268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4f0926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4f0926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14c8d2b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14c8d2b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14c8d2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14c8d2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14c8d2b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14c8d2b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14c8d2b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14c8d2b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14c8d2b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14c8d2b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5df8b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5df8b1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d836b2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d836b2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df8b1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df8b1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5df8b1c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5df8b1c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5df8b1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5df8b1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5df8b1c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5df8b1c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5df8b1c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5df8b1c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14c8d2b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14c8d2b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14c8d2be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14c8d2be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14c8d2b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14c8d2b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14c8d2be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14c8d2be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14c8d2b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14c8d2b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52041b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52041b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14c8d2b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14c8d2b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df8b1cc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df8b1cc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14c8d2b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14c8d2b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14c8d2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14c8d2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5df8b1cc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5df8b1cc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14c8d2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14c8d2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14c8d2b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14c8d2b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14c8d2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14c8d2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14c8d2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14c8d2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14c8d2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814c8d2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52041b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52041b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14c8d2b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14c8d2b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14c8d2b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14c8d2b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14c8d2b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14c8d2be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14c8d2b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14c8d2b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158c13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158c13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14c8d2b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14c8d2b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5df8b1c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5df8b1c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bfa28b7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bfa28b7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5df8b1c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5df8b1c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df8b1c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df8b1c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ccreary/moving-rainbow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danmccreary/" TargetMode="External"/><Relationship Id="rId4" Type="http://schemas.openxmlformats.org/officeDocument/2006/relationships/hyperlink" Target="https://github.com/dmccreary/coderdojo-robo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4.0/legalcode#:~:text=reproduce%20and%20Share%20the%20Licensed,Material%20for%20NonCommercial%20purposes%20only.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://www.ebay.com/itm/HC-SR501-Adjust-IR-Pyroelectric-Infrared-PIR-Motion-Sensor-Detector-Module-NEW/271638488228" TargetMode="Externa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hyperlink" Target="https://tkkrlab.nl/wiki/Arduino_KY-012_Active_buzzer_module" TargetMode="External"/><Relationship Id="rId18" Type="http://schemas.openxmlformats.org/officeDocument/2006/relationships/hyperlink" Target="https://tkkrlab.nl/wiki/Arduino_KY-018_Photo_resistor_module" TargetMode="External"/><Relationship Id="rId26" Type="http://schemas.openxmlformats.org/officeDocument/2006/relationships/hyperlink" Target="https://tkkrlab.nl/wiki/Arduino_KY-026_Flame_sensor_module" TargetMode="External"/><Relationship Id="rId39" Type="http://schemas.openxmlformats.org/officeDocument/2006/relationships/hyperlink" Target="https://tkkrlab.nl/wiki/Arduino_KY-040_Rotary_encoder_module" TargetMode="External"/><Relationship Id="rId21" Type="http://schemas.openxmlformats.org/officeDocument/2006/relationships/hyperlink" Target="https://tkkrlab.nl/wiki/Arduino_KY-021_Mini_magnetic_reed_modules" TargetMode="External"/><Relationship Id="rId34" Type="http://schemas.openxmlformats.org/officeDocument/2006/relationships/hyperlink" Target="https://tkkrlab.nl/wiki/Arduino_KY-035_Class_Bihor_magnetic_sensor" TargetMode="External"/><Relationship Id="rId7" Type="http://schemas.openxmlformats.org/officeDocument/2006/relationships/hyperlink" Target="https://tkkrlab.nl/wiki/Arduino_KY-005_Infrared_emission_sensor_module" TargetMode="External"/><Relationship Id="rId12" Type="http://schemas.openxmlformats.org/officeDocument/2006/relationships/hyperlink" Target="https://tkkrlab.nl/wiki/Arduino_KY-011_2-color_LED_module" TargetMode="External"/><Relationship Id="rId17" Type="http://schemas.openxmlformats.org/officeDocument/2006/relationships/hyperlink" Target="https://tkkrlab.nl/wiki/Arduino_KY-017_Mercury_open_optical_module" TargetMode="External"/><Relationship Id="rId25" Type="http://schemas.openxmlformats.org/officeDocument/2006/relationships/hyperlink" Target="https://tkkrlab.nl/wiki/Arduino_KY-025_Reed_module" TargetMode="External"/><Relationship Id="rId33" Type="http://schemas.openxmlformats.org/officeDocument/2006/relationships/hyperlink" Target="https://tkkrlab.nl/wiki/Arduino_KY-034_Automatic_flashing_colorful_LED_module" TargetMode="External"/><Relationship Id="rId38" Type="http://schemas.openxmlformats.org/officeDocument/2006/relationships/hyperlink" Target="https://tkkrlab.nl/wiki/Arduino_KY-039_Detect_the_heartbeat_module" TargetMode="External"/><Relationship Id="rId2" Type="http://schemas.openxmlformats.org/officeDocument/2006/relationships/notesSlide" Target="../notesSlides/notesSlide66.xml"/><Relationship Id="rId16" Type="http://schemas.openxmlformats.org/officeDocument/2006/relationships/hyperlink" Target="https://tkkrlab.nl/wiki/Arduino_KY-016_3-color_LED_module" TargetMode="External"/><Relationship Id="rId20" Type="http://schemas.openxmlformats.org/officeDocument/2006/relationships/hyperlink" Target="https://tkkrlab.nl/wiki/Arduino_KY-020_Tilt_switch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kkrlab.nl/wiki/Arduino_KY-004_Key_switch_module" TargetMode="External"/><Relationship Id="rId11" Type="http://schemas.openxmlformats.org/officeDocument/2006/relationships/hyperlink" Target="https://tkkrlab.nl/wiki/Arduino_KY-010_Optical_broken_module" TargetMode="External"/><Relationship Id="rId24" Type="http://schemas.openxmlformats.org/officeDocument/2006/relationships/hyperlink" Target="https://tkkrlab.nl/wiki/Arduino_KY-024_Linear_magnetic_Hall_sensors" TargetMode="External"/><Relationship Id="rId32" Type="http://schemas.openxmlformats.org/officeDocument/2006/relationships/hyperlink" Target="https://tkkrlab.nl/wiki/Arduino_KY-033_Hunt_sensor_module" TargetMode="External"/><Relationship Id="rId37" Type="http://schemas.openxmlformats.org/officeDocument/2006/relationships/hyperlink" Target="https://tkkrlab.nl/wiki/Arduino_KY-038_Microphone_sound_sensor_module" TargetMode="External"/><Relationship Id="rId5" Type="http://schemas.openxmlformats.org/officeDocument/2006/relationships/hyperlink" Target="https://tkkrlab.nl/wiki/Arduino_KY-003_Hall_magnetic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23" Type="http://schemas.openxmlformats.org/officeDocument/2006/relationships/hyperlink" Target="https://tkkrlab.nl/wiki/Arduino_KY-023_XY-axis_joystick_module" TargetMode="External"/><Relationship Id="rId28" Type="http://schemas.openxmlformats.org/officeDocument/2006/relationships/hyperlink" Target="https://tkkrlab.nl/wiki/Arduino_KY-028_Temperature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9" Type="http://schemas.openxmlformats.org/officeDocument/2006/relationships/hyperlink" Target="https://tkkrlab.nl/wiki/Arduino_KY-019_5V_relay_module" TargetMode="External"/><Relationship Id="rId31" Type="http://schemas.openxmlformats.org/officeDocument/2006/relationships/hyperlink" Target="https://tkkrlab.nl/wiki/Arduino_KY-032_Obstacle_avoidance_sensor_module" TargetMode="External"/><Relationship Id="rId4" Type="http://schemas.openxmlformats.org/officeDocument/2006/relationships/hyperlink" Target="https://tkkrlab.nl/wiki/Arduino_KY-002_Vibration_switch_module" TargetMode="External"/><Relationship Id="rId9" Type="http://schemas.openxmlformats.org/officeDocument/2006/relationships/hyperlink" Target="https://tkkrlab.nl/wiki/Arduino_KY-008_Laser_sensor_module" TargetMode="External"/><Relationship Id="rId14" Type="http://schemas.openxmlformats.org/officeDocument/2006/relationships/hyperlink" Target="https://tkkrlab.nl/wiki/Arduino_KY-013_Temperature_sensor_module" TargetMode="External"/><Relationship Id="rId22" Type="http://schemas.openxmlformats.org/officeDocument/2006/relationships/hyperlink" Target="https://tkkrlab.nl/wiki/Arduino_KY-022_Infrared_sensor_receiver_module" TargetMode="External"/><Relationship Id="rId27" Type="http://schemas.openxmlformats.org/officeDocument/2006/relationships/hyperlink" Target="https://tkkrlab.nl/wiki/Arduino_KY-027_Magic_light_cup_module" TargetMode="External"/><Relationship Id="rId30" Type="http://schemas.openxmlformats.org/officeDocument/2006/relationships/hyperlink" Target="https://tkkrlab.nl/wiki/Arduino_KY-031_Sensor_module" TargetMode="External"/><Relationship Id="rId35" Type="http://schemas.openxmlformats.org/officeDocument/2006/relationships/hyperlink" Target="https://tkkrlab.nl/wiki/Arduino_KY-036_Metal_touch_sensor_module" TargetMode="External"/><Relationship Id="rId8" Type="http://schemas.openxmlformats.org/officeDocument/2006/relationships/hyperlink" Target="https://tkkrlab.nl/wiki/Arduino_KY-006_Small_passive_buzzer_module" TargetMode="External"/><Relationship Id="rId3" Type="http://schemas.openxmlformats.org/officeDocument/2006/relationships/hyperlink" Target="https://tkkrlab.nl/wiki/Arduino_KY-001_Temperature_sensor_modul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073932"/>
            <a:ext cx="7136700" cy="17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Arduino and Robots</a:t>
            </a:r>
            <a:br>
              <a:rPr lang="en" sz="4800"/>
            </a:br>
            <a:r>
              <a:rPr lang="en" sz="4800"/>
              <a:t> in the Classroom</a:t>
            </a:r>
            <a:endParaRPr sz="48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Mentors and Teachers (updated for 2019)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03050" y="4275200"/>
            <a:ext cx="8089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Copyright 2020 Dan McCreary - Moving Rainbow Labs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Commons Sharealike with Attribution for Noncommercial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 Car Movement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3741750"/>
            <a:ext cx="85206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2,500 members in Oakland CA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Hundreds of people at a events racing their "AI" cars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25" y="536125"/>
            <a:ext cx="3046032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0" y="1304825"/>
            <a:ext cx="4090257" cy="2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how students make "connections"</a:t>
            </a:r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plenty of 22 gauge solid wire, jumper wires of various lengths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 heat shrink around ends</a:t>
            </a:r>
            <a:endParaRPr/>
          </a:p>
        </p:txBody>
      </p:sp>
      <p:pic>
        <p:nvPicPr>
          <p:cNvPr id="1020" name="Google Shape;10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3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 are critical for overcoming frustration</a:t>
            </a:r>
            <a:endParaRPr/>
          </a:p>
        </p:txBody>
      </p:sp>
      <p:sp>
        <p:nvSpPr>
          <p:cNvPr id="1030" name="Google Shape;1030;p113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Problem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kids hit "the wall" when they can't get a project to 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students can easily get frustrated and quit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 purchase expensive Arduino kits and they go unused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The Solution: develop mentor programs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Try CoderDojoTC (every other Saturday at the U of M)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students from thinking that Arduino is frustrating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good mentor will keep challenging the students</a:t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4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 / Book / Box / Mentor Relationship Analysis</a:t>
            </a:r>
            <a:endParaRPr sz="2400"/>
          </a:p>
        </p:txBody>
      </p:sp>
      <p:sp>
        <p:nvSpPr>
          <p:cNvPr id="1036" name="Google Shape;1036;p114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Focus analysis on the six key relationships and the break/fix cycle</a:t>
            </a:r>
            <a:endParaRPr/>
          </a:p>
        </p:txBody>
      </p:sp>
      <p:pic>
        <p:nvPicPr>
          <p:cNvPr id="1037" name="Google Shape;1037;p114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4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4"/>
          <p:cNvCxnSpPr>
            <a:stCxn id="1038" idx="3"/>
            <a:endCxn id="1039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14"/>
          <p:cNvCxnSpPr>
            <a:stCxn id="1038" idx="2"/>
            <a:endCxn id="1040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14"/>
          <p:cNvCxnSpPr>
            <a:endCxn id="1040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" name="Google Shape;1044;p114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Student</a:t>
            </a:r>
            <a:endParaRPr b="1"/>
          </a:p>
        </p:txBody>
      </p:sp>
      <p:cxnSp>
        <p:nvCxnSpPr>
          <p:cNvPr id="1045" name="Google Shape;1045;p114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14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14"/>
          <p:cNvCxnSpPr>
            <a:stCxn id="1037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114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Book or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Site</a:t>
            </a:r>
            <a:endParaRPr b="1"/>
          </a:p>
        </p:txBody>
      </p:sp>
      <p:sp>
        <p:nvSpPr>
          <p:cNvPr id="1049" name="Google Shape;1049;p11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Robot/Kit</a:t>
            </a:r>
            <a:endParaRPr b="1"/>
          </a:p>
        </p:txBody>
      </p:sp>
      <p:sp>
        <p:nvSpPr>
          <p:cNvPr id="1050" name="Google Shape;1050;p114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Teacher/Mentor</a:t>
            </a: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Component/Libraries/Documentation/Sample Code</a:t>
            </a:r>
            <a:endParaRPr/>
          </a:p>
        </p:txBody>
      </p:sp>
      <p:sp>
        <p:nvSpPr>
          <p:cNvPr id="1056" name="Google Shape;1056;p115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  <a:endParaRPr/>
          </a:p>
        </p:txBody>
      </p:sp>
      <p:sp>
        <p:nvSpPr>
          <p:cNvPr id="1057" name="Google Shape;1057;p115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cost components with good documentation, libraries, examples and support.  (Adafruit, Sparkfun)</a:t>
            </a:r>
            <a:endParaRPr/>
          </a:p>
        </p:txBody>
      </p:sp>
      <p:sp>
        <p:nvSpPr>
          <p:cNvPr id="1058" name="Google Shape;1058;p115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cost components with no documentation, no support and no sample code. (Amazon, e-Bay)</a:t>
            </a:r>
            <a:endParaRPr/>
          </a:p>
        </p:txBody>
      </p:sp>
      <p:cxnSp>
        <p:nvCxnSpPr>
          <p:cNvPr id="1059" name="Google Shape;1059;p115"/>
          <p:cNvCxnSpPr>
            <a:stCxn id="1057" idx="3"/>
            <a:endCxn id="1058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Take-home Points</a:t>
            </a:r>
            <a:endParaRPr/>
          </a:p>
        </p:txBody>
      </p:sp>
      <p:sp>
        <p:nvSpPr>
          <p:cNvPr id="1065" name="Google Shape;1065;p116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Always have a </a:t>
            </a:r>
            <a:r>
              <a:rPr lang="en" b="1"/>
              <a:t>mentor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Studies show that spending two hours every other week keeps students on the STEM track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students bring </a:t>
            </a:r>
            <a:r>
              <a:rPr lang="en" b="1"/>
              <a:t>their ideas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mentor's job is to find out how to make it happen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in </a:t>
            </a:r>
            <a:r>
              <a:rPr lang="en" b="1"/>
              <a:t>teams</a:t>
            </a:r>
            <a:r>
              <a:rPr lang="en"/>
              <a:t> to build concrete projects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"Social Constructionism" is perhaps the best way to learn both hard and soft skills</a:t>
            </a:r>
            <a:endParaRPr sz="14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7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71" name="Google Shape;1071;p117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open many doors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Arduino is great ways to help students become "makers" and become involved in project-based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take time to master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 basic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peers to help overcome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to CoderDojo to learn new things!</a:t>
            </a:r>
            <a:endParaRPr/>
          </a:p>
        </p:txBody>
      </p:sp>
      <p:pic>
        <p:nvPicPr>
          <p:cNvPr id="1072" name="Google Shape;107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8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78" name="Google Shape;1078;p118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dan.mccreary@gmail.com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https://github.com/dmccreary/coderdojo-robots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https://www.linkedin.com/in/danmccreary/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Twitter: @dmccreary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FaceBot and Amazon Deep Racer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l="14856" r="18069"/>
          <a:stretch/>
        </p:blipFill>
        <p:spPr>
          <a:xfrm>
            <a:off x="825225" y="1304825"/>
            <a:ext cx="3264529" cy="29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0880" r="5939" b="7749"/>
          <a:stretch/>
        </p:blipFill>
        <p:spPr>
          <a:xfrm>
            <a:off x="4849575" y="1304825"/>
            <a:ext cx="3866125" cy="29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057375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$37</a:t>
            </a:r>
            <a:endParaRPr sz="2400" b="1"/>
          </a:p>
        </p:txBody>
      </p:sp>
      <p:sp>
        <p:nvSpPr>
          <p:cNvPr id="154" name="Google Shape;154;p23"/>
          <p:cNvSpPr txBox="1"/>
          <p:nvPr/>
        </p:nvSpPr>
        <p:spPr>
          <a:xfrm>
            <a:off x="61324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$399</a:t>
            </a:r>
            <a:endParaRPr sz="2400" b="1"/>
          </a:p>
        </p:txBody>
      </p:sp>
      <p:cxnSp>
        <p:nvCxnSpPr>
          <p:cNvPr id="155" name="Google Shape;155;p23"/>
          <p:cNvCxnSpPr>
            <a:endCxn id="156" idx="1"/>
          </p:cNvCxnSpPr>
          <p:nvPr/>
        </p:nvCxnSpPr>
        <p:spPr>
          <a:xfrm rot="10800000" flipH="1">
            <a:off x="6132400" y="4504475"/>
            <a:ext cx="949500" cy="1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 txBox="1"/>
          <p:nvPr/>
        </p:nvSpPr>
        <p:spPr>
          <a:xfrm>
            <a:off x="70819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$249</a:t>
            </a:r>
            <a:endParaRPr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266475" y="286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and Pi Zero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233050" y="994175"/>
            <a:ext cx="54072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 (Compare with Arduino Uno at 2K)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Arduino IDE to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$6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75" y="1152425"/>
            <a:ext cx="2166350" cy="17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199150"/>
            <a:ext cx="2311475" cy="1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379875" y="3077900"/>
            <a:ext cx="5407200" cy="13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Displays - easier to use!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75" y="280817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6853563" y="4107700"/>
            <a:ext cx="14001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Arduino Displays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Lower cost, more colors, higher resolution, easier to connect with fewer wires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https://www.youtube.com/watch?v=E6quVf1_BIg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2.42 inch monochorme 128x64 OLEDs for $17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152425"/>
            <a:ext cx="76771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2.24 OLED Screen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922625" y="1076300"/>
            <a:ext cx="465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Very high contrast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program with the u8l2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pins (plus GND and +5V)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26707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56925" y="367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OLED 160x120 $21 from Digole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6443500" y="1266325"/>
            <a:ext cx="238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Special serial software to make drawing fast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1074538"/>
            <a:ext cx="552997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$37 Facebot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4210650" y="1152425"/>
            <a:ext cx="4448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$12 to the price of the base CoderDojo robot</a:t>
            </a:r>
            <a:endParaRPr sz="3000"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l="13472" r="19201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Agreement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2615225"/>
            <a:ext cx="8520600" cy="14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Creative Commons Licensed - Attribution NonCommercial ShareAlike 4.0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a noncommercial organization, you are free to use and remix this content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Attribution is </a:t>
            </a:r>
            <a:r>
              <a:rPr lang="en" sz="1600" b="1"/>
              <a:t>always</a:t>
            </a:r>
            <a:r>
              <a:rPr lang="en" sz="1600"/>
              <a:t> appreciated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is limited for non-commercial purposes</a:t>
            </a:r>
            <a:endParaRPr sz="16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50" y="1078687"/>
            <a:ext cx="5721649" cy="13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193350" y="4238150"/>
            <a:ext cx="279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License Agreement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516375"/>
            <a:ext cx="4361250" cy="36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sngStrike"/>
              <a:t>1.82</a:t>
            </a:r>
            <a:r>
              <a:rPr lang="en" sz="1800"/>
              <a:t> 2.6 Million Arduino Videos on YouTube</a:t>
            </a:r>
            <a:endParaRPr sz="180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repository of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Everything from basic usage to advanced topics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Students love to show their projects</a:t>
            </a:r>
            <a:endParaRPr/>
          </a:p>
        </p:txBody>
      </p:sp>
      <p:cxnSp>
        <p:nvCxnSpPr>
          <p:cNvPr id="237" name="Google Shape;237;p32"/>
          <p:cNvCxnSpPr/>
          <p:nvPr/>
        </p:nvCxnSpPr>
        <p:spPr>
          <a:xfrm flipH="1">
            <a:off x="1108575" y="170100"/>
            <a:ext cx="1036500" cy="30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and Arduino in Practice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software development platform with associated standard chips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 platform for makers to build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framework for teaching physical computing, electronics and computer science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system for building rapid prototypes in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place where we can find trained volunteers!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to Involvement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Color!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Affordable kits (under $15) that can be taken home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students to work in teams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become the best "sales people" (show and tell)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Leverage a growing community of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"right" amount of parental involvement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to Learning Objectives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Physics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Conductivity, voltage, current, power, batteries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Computer Science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Loops, variables, datatypes, conditionals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Art and Costume Design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Color, patterns, sensors, interactivity, wearability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Robotics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Motors, servos, sensors, control theory,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Foundations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Breadboarding</a:t>
            </a:r>
            <a:endParaRPr sz="2400" b="1"/>
          </a:p>
        </p:txBody>
      </p:sp>
      <p:sp>
        <p:nvSpPr>
          <p:cNvPr id="262" name="Google Shape;262;p36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Computer Science</a:t>
            </a:r>
            <a:endParaRPr sz="2400" b="1"/>
          </a:p>
        </p:txBody>
      </p:sp>
      <p:sp>
        <p:nvSpPr>
          <p:cNvPr id="263" name="Google Shape;263;p36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IDE</a:t>
            </a:r>
            <a:endParaRPr sz="2400" b="1"/>
          </a:p>
        </p:txBody>
      </p:sp>
      <p:sp>
        <p:nvSpPr>
          <p:cNvPr id="264" name="Google Shape;264;p36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Basic Electronics</a:t>
            </a:r>
            <a:endParaRPr sz="2400" b="1"/>
          </a:p>
        </p:txBody>
      </p:sp>
      <p:sp>
        <p:nvSpPr>
          <p:cNvPr id="265" name="Google Shape;265;p36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Arduino Projects</a:t>
            </a:r>
            <a:endParaRPr sz="3600" b="1"/>
          </a:p>
        </p:txBody>
      </p:sp>
      <p:sp>
        <p:nvSpPr>
          <p:cNvPr id="266" name="Google Shape;266;p3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Sensors</a:t>
            </a:r>
            <a:endParaRPr sz="2400" b="1"/>
          </a:p>
        </p:txBody>
      </p:sp>
      <p:sp>
        <p:nvSpPr>
          <p:cNvPr id="267" name="Google Shape;267;p36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Displays</a:t>
            </a:r>
            <a:endParaRPr sz="2400" b="1"/>
          </a:p>
        </p:txBody>
      </p:sp>
      <p:sp>
        <p:nvSpPr>
          <p:cNvPr id="268" name="Google Shape;268;p36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Functions</a:t>
            </a:r>
            <a:endParaRPr sz="24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Complexity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do we need to know before we add Arduino to our classroom?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happens if there is a problem I can't fix?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goals are realistic?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Laptops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IDE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USB Drivers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Libraries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Paths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all starts with "blink"</a:t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LED Blink Lab</a:t>
            </a:r>
            <a:endParaRPr b="1"/>
          </a:p>
        </p:txBody>
      </p:sp>
      <p:sp>
        <p:nvSpPr>
          <p:cNvPr id="282" name="Google Shape;282;p38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Servos</a:t>
            </a:r>
            <a:endParaRPr sz="1000"/>
          </a:p>
        </p:txBody>
      </p:sp>
      <p:sp>
        <p:nvSpPr>
          <p:cNvPr id="286" name="Google Shape;286;p38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Light</a:t>
            </a:r>
            <a:endParaRPr sz="1000"/>
          </a:p>
        </p:txBody>
      </p:sp>
      <p:sp>
        <p:nvSpPr>
          <p:cNvPr id="287" name="Google Shape;287;p38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Sound</a:t>
            </a:r>
            <a:endParaRPr sz="1000"/>
          </a:p>
        </p:txBody>
      </p:sp>
      <p:sp>
        <p:nvSpPr>
          <p:cNvPr id="288" name="Google Shape;288;p3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Buttons</a:t>
            </a:r>
            <a:endParaRPr sz="1000"/>
          </a:p>
        </p:txBody>
      </p:sp>
      <p:sp>
        <p:nvSpPr>
          <p:cNvPr id="289" name="Google Shape;289;p38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Knobs</a:t>
            </a:r>
            <a:endParaRPr sz="1000"/>
          </a:p>
        </p:txBody>
      </p:sp>
      <p:sp>
        <p:nvSpPr>
          <p:cNvPr id="290" name="Google Shape;290;p38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strips</a:t>
            </a:r>
            <a:endParaRPr sz="1000"/>
          </a:p>
        </p:txBody>
      </p:sp>
      <p:sp>
        <p:nvSpPr>
          <p:cNvPr id="292" name="Google Shape;292;p38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arrays</a:t>
            </a:r>
            <a:endParaRPr sz="1000"/>
          </a:p>
        </p:txBody>
      </p:sp>
      <p:sp>
        <p:nvSpPr>
          <p:cNvPr id="293" name="Google Shape;293;p38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OLED</a:t>
            </a:r>
            <a:endParaRPr sz="1000"/>
          </a:p>
        </p:txBody>
      </p:sp>
      <p:cxnSp>
        <p:nvCxnSpPr>
          <p:cNvPr id="295" name="Google Shape;295;p38"/>
          <p:cNvCxnSpPr>
            <a:stCxn id="282" idx="2"/>
            <a:endCxn id="28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8"/>
          <p:cNvCxnSpPr>
            <a:stCxn id="281" idx="0"/>
            <a:endCxn id="28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>
            <a:stCxn id="281" idx="0"/>
            <a:endCxn id="28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8"/>
          <p:cNvCxnSpPr>
            <a:stCxn id="288" idx="2"/>
            <a:endCxn id="28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8"/>
          <p:cNvCxnSpPr>
            <a:stCxn id="289" idx="2"/>
            <a:endCxn id="28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8"/>
          <p:cNvCxnSpPr>
            <a:endCxn id="28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8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cxnSp>
        <p:nvCxnSpPr>
          <p:cNvPr id="303" name="Google Shape;303;p38"/>
          <p:cNvCxnSpPr>
            <a:stCxn id="281" idx="0"/>
            <a:endCxn id="30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8"/>
          <p:cNvCxnSpPr>
            <a:stCxn id="283" idx="0"/>
            <a:endCxn id="29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8"/>
          <p:cNvCxnSpPr>
            <a:stCxn id="283" idx="0"/>
            <a:endCxn id="29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8"/>
          <p:cNvCxnSpPr>
            <a:stCxn id="290" idx="0"/>
            <a:endCxn id="29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8"/>
          <p:cNvCxnSpPr>
            <a:stCxn id="290" idx="0"/>
            <a:endCxn id="29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>
            <a:stCxn id="291" idx="0"/>
            <a:endCxn id="30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8"/>
          <p:cNvCxnSpPr>
            <a:stCxn id="284" idx="0"/>
            <a:endCxn id="28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8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Stepper</a:t>
            </a:r>
            <a:endParaRPr sz="1000"/>
          </a:p>
        </p:txBody>
      </p:sp>
      <p:cxnSp>
        <p:nvCxnSpPr>
          <p:cNvPr id="312" name="Google Shape;312;p38"/>
          <p:cNvCxnSpPr>
            <a:stCxn id="284" idx="0"/>
            <a:endCxn id="31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8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Halloween Costumes</a:t>
            </a:r>
            <a:endParaRPr/>
          </a:p>
        </p:txBody>
      </p:sp>
      <p:cxnSp>
        <p:nvCxnSpPr>
          <p:cNvPr id="313" name="Google Shape;313;p38"/>
          <p:cNvCxnSpPr>
            <a:stCxn id="290" idx="0"/>
            <a:endCxn id="29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Temp</a:t>
            </a:r>
            <a:endParaRPr sz="1000"/>
          </a:p>
        </p:txBody>
      </p:sp>
      <p:cxnSp>
        <p:nvCxnSpPr>
          <p:cNvPr id="315" name="Google Shape;315;p38"/>
          <p:cNvCxnSpPr>
            <a:stCxn id="314" idx="2"/>
            <a:endCxn id="28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8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Controllers</a:t>
            </a:r>
            <a:endParaRPr sz="1000"/>
          </a:p>
        </p:txBody>
      </p:sp>
      <p:cxnSp>
        <p:nvCxnSpPr>
          <p:cNvPr id="318" name="Google Shape;318;p38"/>
          <p:cNvCxnSpPr>
            <a:stCxn id="284" idx="0"/>
            <a:endCxn id="31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8"/>
          <p:cNvCxnSpPr>
            <a:stCxn id="317" idx="0"/>
            <a:endCxn id="31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8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  <a:endParaRPr sz="1000" b="1">
              <a:solidFill>
                <a:srgbClr val="FF0000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Exotic Sensors</a:t>
            </a:r>
            <a:endParaRPr sz="1000"/>
          </a:p>
        </p:txBody>
      </p:sp>
      <p:sp>
        <p:nvSpPr>
          <p:cNvPr id="322" name="Google Shape;322;p38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RC-Copter</a:t>
            </a:r>
            <a:endParaRPr/>
          </a:p>
        </p:txBody>
      </p:sp>
      <p:cxnSp>
        <p:nvCxnSpPr>
          <p:cNvPr id="323" name="Google Shape;323;p38"/>
          <p:cNvCxnSpPr>
            <a:stCxn id="317" idx="0"/>
            <a:endCxn id="32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8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Touch</a:t>
            </a:r>
            <a:endParaRPr sz="1000"/>
          </a:p>
        </p:txBody>
      </p:sp>
      <p:sp>
        <p:nvSpPr>
          <p:cNvPr id="325" name="Google Shape;325;p38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Flex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Arduino Desktop Software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658025" y="997675"/>
            <a:ext cx="5154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Development Environment (IDE)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editing, compiling, uploading and monitoring all is one package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experience for any future software developer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compile, upload, new, open save and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examples into your Arduino Home/libraries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8" y="997687"/>
            <a:ext cx="3031125" cy="3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Genuine Arduino vs. Arduino Clones on eBay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1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50" y="1102650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/>
        </p:nvSpPr>
        <p:spPr>
          <a:xfrm>
            <a:off x="311700" y="261675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http://store-usa.arduino.cc/products/a000066</a:t>
            </a:r>
            <a:endParaRPr sz="1000"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2650"/>
            <a:ext cx="2018815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Arduino?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is it so popular?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engage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to use Arduino in learning (and not use Arduino)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Basic circuits, breadboarding and components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displays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 - downloading and drivers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with Arduino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kits - pre, basic, alternatives, advanced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the parts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Rails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(Bus Strips)</a:t>
            </a:r>
            <a:endParaRPr b="1"/>
          </a:p>
        </p:txBody>
      </p:sp>
      <p:cxnSp>
        <p:nvCxnSpPr>
          <p:cNvPr id="358" name="Google Shape;358;p42"/>
          <p:cNvCxnSpPr>
            <a:stCxn id="357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2"/>
          <p:cNvCxnSpPr>
            <a:stCxn id="357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2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42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Slot</a:t>
            </a:r>
            <a:endParaRPr/>
          </a:p>
        </p:txBody>
      </p:sp>
      <p:cxnSp>
        <p:nvCxnSpPr>
          <p:cNvPr id="362" name="Google Shape;362;p42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2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for +5 V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(Black) for GND</a:t>
            </a:r>
            <a:endParaRPr/>
          </a:p>
        </p:txBody>
      </p:sp>
      <p:cxnSp>
        <p:nvCxnSpPr>
          <p:cNvPr id="365" name="Google Shape;365;p42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2"/>
          <p:cNvCxnSpPr/>
          <p:nvPr/>
        </p:nvCxnSpPr>
        <p:spPr>
          <a:xfrm rot="10800000" flipH="1">
            <a:off x="2687950" y="3681100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2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Row connectors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Slowly - Breadboard Lab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Ask: Have you ever used a solderless breadboard before?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power (+5) and ground (GND) using jumpers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the motor pins into one of the power rails - note the change in direction when you reverse the connectors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4"/>
          <p:cNvCxnSpPr/>
          <p:nvPr/>
        </p:nvCxnSpPr>
        <p:spPr>
          <a:xfrm>
            <a:off x="5574500" y="766775"/>
            <a:ext cx="156600" cy="356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122200" y="99322"/>
            <a:ext cx="3742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LED Lab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an LED in the center of the breadboard and note the long side (cathode)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a 330 Ohm resistor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long wire Anode to +5 and the resistor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https://learn.sparkfun.com/tutorials/polarity/diode-and-led-polarity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5243700" y="303550"/>
            <a:ext cx="528900" cy="538800"/>
          </a:xfrm>
          <a:prstGeom prst="can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 flipH="1">
            <a:off x="5395800" y="842350"/>
            <a:ext cx="5400" cy="1203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4"/>
          <p:cNvCxnSpPr>
            <a:cxnSpLocks/>
          </p:cNvCxnSpPr>
          <p:nvPr/>
        </p:nvCxnSpPr>
        <p:spPr>
          <a:xfrm>
            <a:off x="5739900" y="1113575"/>
            <a:ext cx="27725" cy="1278575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p44"/>
          <p:cNvSpPr txBox="1"/>
          <p:nvPr/>
        </p:nvSpPr>
        <p:spPr>
          <a:xfrm>
            <a:off x="5949800" y="1000750"/>
            <a:ext cx="2293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Anode</a:t>
            </a:r>
            <a:r>
              <a:rPr lang="en" sz="1200"/>
              <a:t> - the positive (+) side is longer and sometimes has a bend in the wire</a:t>
            </a:r>
            <a:endParaRPr sz="1200"/>
          </a:p>
        </p:txBody>
      </p:sp>
      <p:sp>
        <p:nvSpPr>
          <p:cNvPr id="385" name="Google Shape;385;p44"/>
          <p:cNvSpPr txBox="1"/>
          <p:nvPr/>
        </p:nvSpPr>
        <p:spPr>
          <a:xfrm>
            <a:off x="3357598" y="888997"/>
            <a:ext cx="1987549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Cathode</a:t>
            </a:r>
            <a:r>
              <a:rPr lang="en" sz="1200" dirty="0"/>
              <a:t> - the negative (-) or ground side is shorter and is connected to the black rail</a:t>
            </a:r>
            <a:endParaRPr sz="1200" dirty="0"/>
          </a:p>
        </p:txBody>
      </p:sp>
      <p:sp>
        <p:nvSpPr>
          <p:cNvPr id="386" name="Google Shape;386;p44"/>
          <p:cNvSpPr/>
          <p:nvPr/>
        </p:nvSpPr>
        <p:spPr>
          <a:xfrm>
            <a:off x="5243700" y="108650"/>
            <a:ext cx="528900" cy="4683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243675" y="357200"/>
            <a:ext cx="528900" cy="247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5248625" y="284450"/>
            <a:ext cx="519000" cy="116700"/>
          </a:xfrm>
          <a:prstGeom prst="arc">
            <a:avLst>
              <a:gd name="adj1" fmla="val 31938"/>
              <a:gd name="adj2" fmla="val 10800000"/>
            </a:avLst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6D64C-ABE7-1BA2-878F-1FC676ABE0C6}"/>
              </a:ext>
            </a:extLst>
          </p:cNvPr>
          <p:cNvSpPr txBox="1"/>
          <p:nvPr/>
        </p:nvSpPr>
        <p:spPr>
          <a:xfrm>
            <a:off x="5002626" y="1485926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A919-B11A-CF80-BEA5-BE04DE16DCA0}"/>
              </a:ext>
            </a:extLst>
          </p:cNvPr>
          <p:cNvSpPr txBox="1"/>
          <p:nvPr/>
        </p:nvSpPr>
        <p:spPr>
          <a:xfrm>
            <a:off x="5777315" y="172357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266425" y="108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and</a:t>
            </a:r>
            <a:r>
              <a:rPr lang="en"/>
              <a:t> An</a:t>
            </a:r>
            <a:r>
              <a:rPr lang="en">
                <a:solidFill>
                  <a:srgbClr val="999999"/>
                </a:solidFill>
              </a:rPr>
              <a:t>ode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5559336" y="1212271"/>
            <a:ext cx="2877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My tall friend </a:t>
            </a:r>
            <a:r>
              <a:rPr lang="en" sz="1200" b="1" dirty="0"/>
              <a:t>Ann</a:t>
            </a:r>
            <a:r>
              <a:rPr lang="en" sz="1200" dirty="0"/>
              <a:t> who loves red!</a:t>
            </a:r>
            <a:br>
              <a:rPr lang="en" sz="1200" dirty="0"/>
            </a:br>
            <a:r>
              <a:rPr lang="en" sz="1200" dirty="0"/>
              <a:t>The long positive side.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395" name="Google Shape;395;p45"/>
          <p:cNvSpPr/>
          <p:nvPr/>
        </p:nvSpPr>
        <p:spPr>
          <a:xfrm>
            <a:off x="4964850" y="12009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4959900" y="16722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5004125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205600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/>
          <p:nvPr/>
        </p:nvSpPr>
        <p:spPr>
          <a:xfrm rot="1765145">
            <a:off x="4880203" y="19822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5"/>
          <p:cNvSpPr/>
          <p:nvPr/>
        </p:nvSpPr>
        <p:spPr>
          <a:xfrm rot="-1513267">
            <a:off x="5313646" y="19870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 txBox="1"/>
          <p:nvPr/>
        </p:nvSpPr>
        <p:spPr>
          <a:xfrm>
            <a:off x="1385456" y="3121152"/>
            <a:ext cx="26670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  <a:b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01" y="28316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Red LED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resistor limits the current to around 10 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circuit to test the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you will burn out the LED if you omit the resistor!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LEDs have a voltage drop of about 1.8 volts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 cost about 1.2 cents each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+5 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output pin</a:t>
            </a:r>
            <a:endParaRPr/>
          </a:p>
        </p:txBody>
      </p:sp>
      <p:grpSp>
        <p:nvGrpSpPr>
          <p:cNvPr id="410" name="Google Shape;410;p4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411" name="Google Shape;411;p46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46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46"/>
            <p:cNvCxnSpPr>
              <a:stCxn id="411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6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46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Anode</a:t>
            </a:r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</a:t>
            </a:r>
            <a:endParaRPr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418" name="Google Shape;418;p46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46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46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6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46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46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5" name="Google Shape;425;p46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6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6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6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46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330 Ohm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AA Batteries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3.2v</a:t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great time to practice a bit of math...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Ohm's Law: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= E / 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Voltage / Resistance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= 5 Volts - Diode Voltage Drop (1.8 for red) = 3.2 volts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 = 330 Ohms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"LED resistor calculator"</a:t>
            </a:r>
            <a:endParaRPr sz="1800"/>
          </a:p>
        </p:txBody>
      </p:sp>
      <p:sp>
        <p:nvSpPr>
          <p:cNvPr id="441" name="Google Shape;441;p4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= </a:t>
            </a:r>
            <a:endParaRPr sz="2400"/>
          </a:p>
        </p:txBody>
      </p:sp>
      <p:sp>
        <p:nvSpPr>
          <p:cNvPr id="442" name="Google Shape;442;p47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Voltage</a:t>
            </a:r>
            <a:endParaRPr sz="2400"/>
          </a:p>
        </p:txBody>
      </p:sp>
      <p:cxnSp>
        <p:nvCxnSpPr>
          <p:cNvPr id="443" name="Google Shape;443;p47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7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Restance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Codes</a:t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330 Ohm</a:t>
            </a:r>
            <a:endParaRPr sz="3600"/>
          </a:p>
        </p:txBody>
      </p:sp>
      <p:sp>
        <p:nvSpPr>
          <p:cNvPr id="458" name="Google Shape;458;p48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 on the breadboard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+5 to power 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GND to other side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Resistor to one row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LED across the middle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Arduino required!</a:t>
            </a:r>
            <a:endParaRPr sz="2400"/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LEDs and resistors in series to momentary push buttons.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AND/OR logic circuits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$3/kit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need for an arduino or laptop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100pcs Ultra Bright Red LED = $1.19 with shipping</a:t>
            </a:r>
            <a:endParaRPr sz="3000"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0875" y="253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Arduino?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1113375"/>
            <a:ext cx="8520600" cy="13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 facto-standard for teaching </a:t>
            </a:r>
            <a:r>
              <a:rPr lang="en" b="1"/>
              <a:t>physical</a:t>
            </a:r>
            <a:r>
              <a:rPr lang="en"/>
              <a:t> computing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850" y="2540000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https://en.wikipedia.org/wiki/Physical_computing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#1: Blink Lab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+5 with power from pin 13</a:t>
            </a:r>
            <a:endParaRPr/>
          </a:p>
        </p:txBody>
      </p:sp>
      <p:pic>
        <p:nvPicPr>
          <p:cNvPr id="486" name="Google Shape;4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43000"/>
            <a:ext cx="4381500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Blink Engagement and Extension Questions</a:t>
            </a:r>
            <a:endParaRPr/>
          </a:p>
        </p:txBody>
      </p:sp>
      <p:sp>
        <p:nvSpPr>
          <p:cNvPr id="492" name="Google Shape;492;p53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delay(1000); doing?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half of 1000?  What does delay(500) do?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stay on for twice the time it is off?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like a heartbeat? (short on, long off)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fast can you make it flash and still see it flickering?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 you think that the limits are with the LED or your eye?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Did you know that fluorescent lights do the same thing?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twice fast and then pause for 2 seconds?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a second LED flash?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alternate flashing on two LEDs?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three LEDs flash one after the other?</a:t>
            </a:r>
            <a:endParaRPr sz="1400"/>
          </a:p>
        </p:txBody>
      </p:sp>
      <p:sp>
        <p:nvSpPr>
          <p:cNvPr id="493" name="Google Shape;493;p53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void</a:t>
            </a:r>
            <a:r>
              <a:rPr lang="en"/>
              <a:t> loop()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HIGH);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them to re-upload a test program at least 10 times….</a:t>
            </a:r>
            <a:endParaRPr/>
          </a:p>
        </p:txBody>
      </p:sp>
      <p:sp>
        <p:nvSpPr>
          <p:cNvPr id="495" name="Google Shape;495;p53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complexity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Ends of the potentiometer are wired to 5+ and GND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voltage at the center tap will range from GND to +5v as the knob is turned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center tap goes to the Arduino port A0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54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505" name="Google Shape;505;p54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6" name="Google Shape;5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7" name="Google Shape;507;p54"/>
            <p:cNvCxnSpPr>
              <a:stCxn id="506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54"/>
            <p:cNvCxnSpPr>
              <a:endCxn id="506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54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+5V</a:t>
            </a:r>
            <a:endParaRPr/>
          </a:p>
        </p:txBody>
      </p:sp>
      <p:sp>
        <p:nvSpPr>
          <p:cNvPr id="511" name="Google Shape;511;p54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Center Tap</a:t>
            </a:r>
            <a:endParaRPr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2: Reading a POT with AnalogRead()</a:t>
            </a:r>
            <a:endParaRPr/>
          </a:p>
        </p:txBody>
      </p:sp>
      <p:sp>
        <p:nvSpPr>
          <p:cNvPr id="518" name="Google Shape;518;p55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speed of the LED will change based on the value of the potentiometer</a:t>
            </a:r>
            <a:endParaRPr/>
          </a:p>
        </p:txBody>
      </p:sp>
      <p:pic>
        <p:nvPicPr>
          <p:cNvPr id="519" name="Google Shape;5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90600"/>
            <a:ext cx="5029200" cy="35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Sensor</a:t>
            </a:r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body" idx="1"/>
          </p:nvPr>
        </p:nvSpPr>
        <p:spPr>
          <a:xfrm>
            <a:off x="235500" y="304800"/>
            <a:ext cx="4918500" cy="449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sensorPin = A0;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input pin for the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potentiometer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ledPin = 13;  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pin for the LED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sensorValue = 0;  // variable to store the value coming from the sensor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setup() 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declare the ledPin as an OUTPUT: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pinMode(ledPin, OUTPUT);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loop() 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read the value from the sensor:</a:t>
            </a:r>
            <a:endParaRPr sz="1200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sensorValue = analogRead(sensorPin);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on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HIGH);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&lt;sensorValue&gt; milliseconds: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off: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LOW);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for &lt;sensorValue&gt; milliseconds:</a:t>
            </a:r>
            <a:endParaRPr sz="12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use of variables for pin numbers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value of the sensor (0-1023) will change the delay from 0 to just over one second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= map(sensorValue, 0, 1024, 20, 3000)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78550" y="1948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BookMark the "SparkFun Experiment Guide for Arduino"</a:t>
            </a:r>
            <a:endParaRPr sz="2400"/>
          </a:p>
        </p:txBody>
      </p:sp>
      <p:sp>
        <p:nvSpPr>
          <p:cNvPr id="533" name="Google Shape;533;p57"/>
          <p:cNvSpPr txBox="1">
            <a:spLocks noGrp="1"/>
          </p:cNvSpPr>
          <p:nvPr>
            <p:ph type="body" idx="1"/>
          </p:nvPr>
        </p:nvSpPr>
        <p:spPr>
          <a:xfrm>
            <a:off x="102350" y="4424150"/>
            <a:ext cx="8673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https://learn.sparkfun.com/tutorials/sik-experiment-guide-for-arduino---v32/</a:t>
            </a:r>
            <a:endParaRPr/>
          </a:p>
        </p:txBody>
      </p:sp>
      <p:pic>
        <p:nvPicPr>
          <p:cNvPr id="534" name="Google Shape;5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0" y="793925"/>
            <a:ext cx="5445326" cy="36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3: Driving RGB LEDs</a:t>
            </a:r>
            <a:endParaRPr/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- what side is the "Cathode"?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leg goes to 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Resistors to each other leg</a:t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58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8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8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6" name="Google Shape;546;p58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8"/>
          <p:cNvCxnSpPr>
            <a:stCxn id="545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58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8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58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1" name="Google Shape;551;p58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8"/>
          <p:cNvCxnSpPr>
            <a:stCxn id="550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8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58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Google Shape;555;p58"/>
          <p:cNvCxnSpPr>
            <a:stCxn id="554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8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58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grpSp>
        <p:nvGrpSpPr>
          <p:cNvPr id="559" name="Google Shape;559;p58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560" name="Google Shape;560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8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567" name="Google Shape;567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8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574" name="Google Shape;574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58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11</a:t>
            </a:r>
            <a:endParaRPr/>
          </a:p>
        </p:txBody>
      </p:sp>
      <p:sp>
        <p:nvSpPr>
          <p:cNvPr id="581" name="Google Shape;581;p58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10</a:t>
            </a:r>
            <a:endParaRPr/>
          </a:p>
        </p:txBody>
      </p:sp>
      <p:sp>
        <p:nvSpPr>
          <p:cNvPr id="582" name="Google Shape;582;p5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9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588" name="Google Shape;588;p59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"~" next to pins 11, 10, 9, 6, 5 and 3</a:t>
            </a:r>
            <a:endParaRPr/>
          </a:p>
        </p:txBody>
      </p:sp>
      <p:pic>
        <p:nvPicPr>
          <p:cNvPr id="595" name="Google Shape;5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" y="1152425"/>
            <a:ext cx="5074300" cy="3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0"/>
          <p:cNvSpPr txBox="1"/>
          <p:nvPr/>
        </p:nvSpPr>
        <p:spPr>
          <a:xfrm>
            <a:off x="5143500" y="1839150"/>
            <a:ext cx="3081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output pins support PWM!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 txBox="1">
            <a:spLocks noGrp="1"/>
          </p:cNvSpPr>
          <p:nvPr>
            <p:ph type="title"/>
          </p:nvPr>
        </p:nvSpPr>
        <p:spPr>
          <a:xfrm>
            <a:off x="200525" y="192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pin controls one color (R, G and B)</a:t>
            </a:r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1"/>
          </p:nvPr>
        </p:nvSpPr>
        <p:spPr>
          <a:xfrm>
            <a:off x="4799925" y="1263150"/>
            <a:ext cx="39714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long pin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Wire other pins through resistors to Arduino PWM pins 9, 10 and 11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Load "Circuit 3" in SparkFun inventor's kit</a:t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1471431"/>
            <a:ext cx="4204200" cy="2892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/>
        </p:nvSpPr>
        <p:spPr>
          <a:xfrm>
            <a:off x="423950" y="4415925"/>
            <a:ext cx="85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https://learn.sparkfun.com/tutorials/sik-experiment-guide-for-arduino---v32/experiment-3-driving-an-rgb-led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3" y="1152426"/>
            <a:ext cx="8252172" cy="31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71275" y="273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vs. 3D Printing vs. PIC microcontroller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6289875" y="1883025"/>
            <a:ext cx="1078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Arduino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657775" y="4335025"/>
            <a:ext cx="25818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1C232"/>
                </a:solidFill>
              </a:rPr>
              <a:t>PIC Microcontroller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236450" y="3293475"/>
            <a:ext cx="12594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3D Printing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2"/>
          <p:cNvSpPr txBox="1">
            <a:spLocks noGrp="1"/>
          </p:cNvSpPr>
          <p:nvPr>
            <p:ph type="title"/>
          </p:nvPr>
        </p:nvSpPr>
        <p:spPr>
          <a:xfrm>
            <a:off x="247925" y="24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4: Row of Multiple LEDs</a:t>
            </a:r>
            <a:endParaRPr/>
          </a:p>
        </p:txBody>
      </p:sp>
      <p:sp>
        <p:nvSpPr>
          <p:cNvPr id="610" name="Google Shape;610;p62"/>
          <p:cNvSpPr txBox="1">
            <a:spLocks noGrp="1"/>
          </p:cNvSpPr>
          <p:nvPr>
            <p:ph type="body" idx="1"/>
          </p:nvPr>
        </p:nvSpPr>
        <p:spPr>
          <a:xfrm>
            <a:off x="4753975" y="1266325"/>
            <a:ext cx="38622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complex data structure (Array of LED pins)</a:t>
            </a:r>
            <a:endParaRPr sz="1400"/>
          </a:p>
          <a:p>
            <a:pPr marL="0" lvl="0" indent="0" algn="l" rtl="0">
              <a:lnSpc>
                <a:spcPct val="1425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ledPins[] </a:t>
            </a: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4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"for" loop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ways to modify for different patterns!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worth the time to wire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611" name="Google Shape;6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9"/>
            <a:ext cx="411979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for Loop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pinMode(ledPins[index],OUTPUT);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ledPins[index] is replaced by the value in the array.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For example, ledPins[0] is 2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18" name="Google Shape;618;p63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63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63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63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</a:t>
            </a:r>
            <a:endParaRPr b="1"/>
          </a:p>
        </p:txBody>
      </p:sp>
      <p:sp>
        <p:nvSpPr>
          <p:cNvPr id="622" name="Google Shape;622;p63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exit condition</a:t>
            </a:r>
            <a:endParaRPr b="1"/>
          </a:p>
        </p:txBody>
      </p:sp>
      <p:sp>
        <p:nvSpPr>
          <p:cNvPr id="623" name="Google Shape;623;p63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increment by one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#5: Push Buttons</a:t>
            </a:r>
            <a:endParaRPr/>
          </a:p>
        </p:txBody>
      </p:sp>
      <p:sp>
        <p:nvSpPr>
          <p:cNvPr id="629" name="Google Shape;629;p64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momentary switch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vs. Digital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Conditions!</a:t>
            </a:r>
            <a:endParaRPr/>
          </a:p>
        </p:txBody>
      </p:sp>
      <p:pic>
        <p:nvPicPr>
          <p:cNvPr id="630" name="Google Shape;6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086562"/>
            <a:ext cx="5320399" cy="3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 Code Setup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use of variables for the pin numbers</a:t>
            </a:r>
            <a:endParaRPr/>
          </a:p>
        </p:txBody>
      </p:sp>
      <p:sp>
        <p:nvSpPr>
          <p:cNvPr id="637" name="Google Shape;637;p65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button1Pin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1 pin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button2Pin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2 pin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 pin</a:t>
            </a:r>
            <a:endParaRPr sz="10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setup()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pushbutton pins to be an input: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pinMode(button1Pin,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pinMode(button2Pin,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LED pin to be an output: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pinMode(ledPin, OUTPUT);      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IF/THEN/ELSE Logic</a:t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if we're pushing button 1 OR button 2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AND we're NOT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LOW)))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pushing </a:t>
            </a:r>
            <a:r>
              <a:rPr lang="en" sz="1000" b="1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BOTH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 1 AND button 2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then...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HIGH);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on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LOW);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off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6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"Then" Statement?  Missing!  It is implied after the IF statement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7: Reading a digital temperature sensor </a:t>
            </a:r>
            <a:endParaRPr/>
          </a:p>
        </p:txBody>
      </p:sp>
      <p:sp>
        <p:nvSpPr>
          <p:cNvPr id="650" name="Google Shape;650;p67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sensor that sends a voltage that depends on 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subroutine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the printing to the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sensors are very small and easy to lose</a:t>
            </a:r>
            <a:endParaRPr/>
          </a:p>
        </p:txBody>
      </p:sp>
      <p:pic>
        <p:nvPicPr>
          <p:cNvPr id="651" name="Google Shape;6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179"/>
            <a:ext cx="4730100" cy="33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 with Printing</a:t>
            </a:r>
            <a:endParaRPr/>
          </a:p>
        </p:txBody>
      </p:sp>
      <p:sp>
        <p:nvSpPr>
          <p:cNvPr id="657" name="Google Shape;657;p68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analogRead() as POT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float data 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math equations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to units</a:t>
            </a:r>
            <a:endParaRPr/>
          </a:p>
        </p:txBody>
      </p:sp>
      <p:sp>
        <p:nvSpPr>
          <p:cNvPr id="658" name="Google Shape;658;p68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loop()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voltage, degreesC, degreesF;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getVoltage(temperaturePin);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degreesF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32.0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"voltage: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(voltage);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C: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(degreesC);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F: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Serial.println(degreesF);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delay(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  <a:endParaRPr sz="1000" b="1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5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pin)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(analogRead(pin)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0.004882814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8: Servos</a:t>
            </a:r>
            <a:endParaRPr/>
          </a:p>
        </p:txBody>
      </p:sp>
      <p:sp>
        <p:nvSpPr>
          <p:cNvPr id="664" name="Google Shape;664;p69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arm of a servo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LOVE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servo arm in loop (0, 90, 180 degrees)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library!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  <a:endParaRPr sz="14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  <a:endParaRPr sz="1400"/>
          </a:p>
        </p:txBody>
      </p:sp>
      <p:pic>
        <p:nvPicPr>
          <p:cNvPr id="665" name="Google Shape;6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5" y="1266325"/>
            <a:ext cx="3376350" cy="3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9: Flex Sensor</a:t>
            </a:r>
            <a:endParaRPr/>
          </a:p>
        </p:txBody>
      </p:sp>
      <p:sp>
        <p:nvSpPr>
          <p:cNvPr id="671" name="Google Shape;671;p70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on Lab 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a servo arm based on how much the flex sensor is bending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 lab of many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Gets them to think about remote robot control</a:t>
            </a:r>
            <a:endParaRPr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3856575" cy="31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10: Reading a Soft Pot</a:t>
            </a:r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color of the RGB LED based on where you touch the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on soft pot are easily bent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10K pull-down resistor from the middle pin to ground!</a:t>
            </a:r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761"/>
            <a:ext cx="4923300" cy="26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71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71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Drivers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Maker Movement</a:t>
            </a:r>
            <a:endParaRPr sz="1800" b="1"/>
          </a:p>
        </p:txBody>
      </p:sp>
      <p:sp>
        <p:nvSpPr>
          <p:cNvPr id="106" name="Google Shape;106;p18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Project-Based Learning</a:t>
            </a:r>
            <a:endParaRPr sz="1800" b="1"/>
          </a:p>
        </p:txBody>
      </p:sp>
      <p:sp>
        <p:nvSpPr>
          <p:cNvPr id="107" name="Google Shape;107;p18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Low-Cost Components*</a:t>
            </a:r>
            <a:endParaRPr sz="1800" b="1"/>
          </a:p>
        </p:txBody>
      </p:sp>
      <p:sp>
        <p:nvSpPr>
          <p:cNvPr id="108" name="Google Shape;108;p18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Social Media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"How to" sites</a:t>
            </a:r>
            <a:endParaRPr sz="1800" b="1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8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8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Labs in SIK V 3.2</a:t>
            </a:r>
            <a:endParaRPr/>
          </a:p>
        </p:txBody>
      </p:sp>
      <p:sp>
        <p:nvSpPr>
          <p:cNvPr id="687" name="Google Shape;687;p72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Buzzer (avoid in large classrooms)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 Relay (hard to use in breadboards)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 Shift Register (many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 Motor (small transistors and diodes)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 LCD display (a favorite but 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16 Simon Game (not included in our kits)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on...</a:t>
            </a:r>
            <a:endParaRPr/>
          </a:p>
        </p:txBody>
      </p:sp>
      <p:sp>
        <p:nvSpPr>
          <p:cNvPr id="693" name="Google Shape;693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computer from components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breadboards can get complex...but the skills they learn now might help in college!</a:t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4"/>
          <p:cNvSpPr txBox="1">
            <a:spLocks noGrp="1"/>
          </p:cNvSpPr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Nano on a breadboard</a:t>
            </a:r>
            <a:endParaRPr/>
          </a:p>
        </p:txBody>
      </p:sp>
      <p:sp>
        <p:nvSpPr>
          <p:cNvPr id="700" name="Google Shape;700;p74"/>
          <p:cNvSpPr txBox="1">
            <a:spLocks noGrp="1"/>
          </p:cNvSpPr>
          <p:nvPr>
            <p:ph type="body" idx="1"/>
          </p:nvPr>
        </p:nvSpPr>
        <p:spPr>
          <a:xfrm>
            <a:off x="3969300" y="1269300"/>
            <a:ext cx="4488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"kits" start with a low cost Arduino Nano on a breadboard.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to extend.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Short wires to power and ground.</a:t>
            </a:r>
            <a:endParaRPr/>
          </a:p>
        </p:txBody>
      </p:sp>
      <p:pic>
        <p:nvPicPr>
          <p:cNvPr id="701" name="Google Shape;7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295400"/>
            <a:ext cx="27813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AnalogRead() function to read values from 0 to 1023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https://www.arduino.cc/en/Reference/AnalogRead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map function to convert values into other ranges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newValue = map(inputValue, inLow, inHigh, outLow, outHigh)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8" name="Google Shape;708;p75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  <a:endParaRPr/>
          </a:p>
        </p:txBody>
      </p:sp>
      <p:sp>
        <p:nvSpPr>
          <p:cNvPr id="709" name="Google Shape;709;p7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  <a:endParaRPr sz="1800">
              <a:solidFill>
                <a:srgbClr val="4F4E4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light we can not see (and sounds we cannot hear)</a:t>
            </a:r>
            <a:endParaRPr sz="2400"/>
          </a:p>
        </p:txBody>
      </p:sp>
      <p:sp>
        <p:nvSpPr>
          <p:cNvPr id="715" name="Google Shape;715;p76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students to use sensors that sense "invisible"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Infrared and Ultrasound</a:t>
            </a:r>
            <a:endParaRPr/>
          </a:p>
        </p:txBody>
      </p:sp>
      <p:pic>
        <p:nvPicPr>
          <p:cNvPr id="716" name="Google Shape;7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6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6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 Sensors</a:t>
            </a:r>
            <a:endParaRPr/>
          </a:p>
        </p:txBody>
      </p:sp>
      <p:sp>
        <p:nvSpPr>
          <p:cNvPr id="725" name="Google Shape;725;p77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6" name="Google Shape;7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 (Passive Infrared)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 (Ultrasonic distance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  <a:endParaRPr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are real "sensors" but all can be fun</a:t>
            </a:r>
            <a:endParaRPr/>
          </a:p>
        </p:txBody>
      </p:sp>
      <p:sp>
        <p:nvSpPr>
          <p:cNvPr id="735" name="Google Shape;735;p78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KY-004 Key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KY-006 Small passive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KY-008 Laser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KY-009 3-color full-color LED SMD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KY-010 Optical broken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KY-011 2-color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KY-012 Active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KY-013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KY-015 Temperature and humidity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KY-016 3-color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KY-017 Mercury open optical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KY-018 Photo resistor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KY-019 5V relay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6" name="Google Shape;736;p78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KY-021 Mini magnetic reed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receiver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KY-024 Linear magnetic Hall sensors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KY-025 Reed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KY-027 Magic light cup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KY-028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KY-029 Yin Yi 2-color LED module 3MM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KY-031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KY-032 Obstacle avoidance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KY-033 Hunt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KY-034 Automatic flashing colorful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KY-035 Class Bihor magnetic sensor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KY-036 Metal touch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KY-037 Sensitive microphone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KY-038 Microphone sound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9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742" name="Google Shape;742;p79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Costume Kit ($13.5)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Done with the Internet of Things Hackfest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Strip Box (Moving Rainbow)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Motor Controllers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Simple kit to move a motor forward and reverse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CoderDojo Robot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Done as advanced projects for CoderDojo students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Beginner Projects</a:t>
            </a:r>
            <a:endParaRPr/>
          </a:p>
        </p:txBody>
      </p:sp>
      <p:sp>
        <p:nvSpPr>
          <p:cNvPr id="748" name="Google Shape;748;p80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Nightlight (photosensor and LED)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Room Alarm (PIR sensor and buzzer)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Temperature display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Tilt sensor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Simple Simon pattern replay game (4 push buttons, LEDs and optional speaker)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Motor controller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54" name="Google Shape;754;p8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Can't Connect to the Arduino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(Upload will not work)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Drivers not installing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Mac unsigned drivers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Programs will not compile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Syntax errors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09850" y="282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New in 2019?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version of the Arduino IDE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1.8.8 - more features and support for additional processors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New version of Arduino run-time libraries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Requires an additional step to use old run-time libraries</a:t>
            </a:r>
            <a:endParaRPr sz="1400"/>
          </a:p>
          <a:p>
            <a:pPr marL="0" lvl="0" indent="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22222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If you have a Nano with the old bootloader you must select</a:t>
            </a:r>
            <a:endParaRPr sz="1100">
              <a:solidFill>
                <a:srgbClr val="222222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	Tools &gt; Processor &gt; ATmega328P (Old Bootloader) to upload.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Lower Cost LED Strips and fantastic OLED DIsplays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$4.30 per meter (60 LEDS per meter)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Many new hardware devices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	Low cost ESP-32 replacing the older Uno and Nano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	Almost all of the more powerful and more expensive than the Arduino Nano</a:t>
            </a:r>
            <a:endParaRPr sz="1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Device Manager</a:t>
            </a:r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COM23 is the port</a:t>
            </a:r>
            <a:endParaRPr/>
          </a:p>
        </p:txBody>
      </p:sp>
      <p:pic>
        <p:nvPicPr>
          <p:cNvPr id="761" name="Google Shape;7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805725"/>
            <a:ext cx="5816975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2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82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uploading to board</a:t>
            </a:r>
            <a:endParaRPr/>
          </a:p>
        </p:txBody>
      </p:sp>
      <p:sp>
        <p:nvSpPr>
          <p:cNvPr id="769" name="Google Shape;769;p83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the Processor and Port</a:t>
            </a:r>
            <a:endParaRPr/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3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2" name="Google Shape;772;p83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83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USB on The Mac</a:t>
            </a:r>
            <a:endParaRPr/>
          </a:p>
        </p:txBody>
      </p:sp>
      <p:sp>
        <p:nvSpPr>
          <p:cNvPr id="779" name="Google Shape;779;p84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Mac…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System Report…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0" name="Google Shape;78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475" y="1091811"/>
            <a:ext cx="4407375" cy="3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4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4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port when you plug in the Arduino</a:t>
            </a:r>
            <a:endParaRPr/>
          </a:p>
        </p:txBody>
      </p:sp>
      <p:sp>
        <p:nvSpPr>
          <p:cNvPr id="791" name="Google Shape;791;p85"/>
          <p:cNvSpPr txBox="1">
            <a:spLocks noGrp="1"/>
          </p:cNvSpPr>
          <p:nvPr>
            <p:ph type="body" idx="1"/>
          </p:nvPr>
        </p:nvSpPr>
        <p:spPr>
          <a:xfrm>
            <a:off x="5805475" y="1323900"/>
            <a:ext cx="3026700" cy="3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2" name="Google Shape;7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0" y="1223301"/>
            <a:ext cx="4991400" cy="16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5"/>
          <p:cNvSpPr/>
          <p:nvPr/>
        </p:nvSpPr>
        <p:spPr>
          <a:xfrm>
            <a:off x="1211950" y="1470125"/>
            <a:ext cx="1161300" cy="50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6"/>
          <p:cNvSpPr txBox="1">
            <a:spLocks noGrp="1"/>
          </p:cNvSpPr>
          <p:nvPr>
            <p:ph type="title"/>
          </p:nvPr>
        </p:nvSpPr>
        <p:spPr>
          <a:xfrm>
            <a:off x="148275" y="143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 Arduino Nano Using the CH340</a:t>
            </a:r>
            <a:endParaRPr/>
          </a:p>
        </p:txBody>
      </p:sp>
      <p:sp>
        <p:nvSpPr>
          <p:cNvPr id="799" name="Google Shape;799;p86"/>
          <p:cNvSpPr txBox="1">
            <a:spLocks noGrp="1"/>
          </p:cNvSpPr>
          <p:nvPr>
            <p:ph type="body" idx="1"/>
          </p:nvPr>
        </p:nvSpPr>
        <p:spPr>
          <a:xfrm>
            <a:off x="3861400" y="1304475"/>
            <a:ext cx="4430100" cy="16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 CH340 is the name of the USB serial interface chip, not the actual Arduino processor.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driver comes from wch.cn</a:t>
            </a:r>
            <a:endParaRPr/>
          </a:p>
        </p:txBody>
      </p:sp>
      <p:pic>
        <p:nvPicPr>
          <p:cNvPr id="800" name="Google Shape;80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896450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5" y="1246350"/>
            <a:ext cx="3194875" cy="3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6"/>
          <p:cNvSpPr/>
          <p:nvPr/>
        </p:nvSpPr>
        <p:spPr>
          <a:xfrm>
            <a:off x="658975" y="1639750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 Rote Learner Problem</a:t>
            </a:r>
            <a:endParaRPr/>
          </a:p>
        </p:txBody>
      </p:sp>
      <p:sp>
        <p:nvSpPr>
          <p:cNvPr id="808" name="Google Shape;808;p87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carefully follow the detailed steps in SparkFun inventor's kit guide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wire is carefully connected and checked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lab "works"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have little understanding of what is really going on and can't build their own projects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for Teaching New Students</a:t>
            </a:r>
            <a:endParaRPr/>
          </a:p>
        </p:txBody>
      </p:sp>
      <p:sp>
        <p:nvSpPr>
          <p:cNvPr id="814" name="Google Shape;814;p8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0574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Make the font-size larger for new students (Arduino -&gt; Preferences)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Remove comments when doing code-walk-throughs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5" name="Google Shape;8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75" y="2167422"/>
            <a:ext cx="7022674" cy="21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8"/>
          <p:cNvSpPr txBox="1"/>
          <p:nvPr/>
        </p:nvSpPr>
        <p:spPr>
          <a:xfrm>
            <a:off x="747775" y="4394250"/>
            <a:ext cx="43653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Restart the Arduino software after a resize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Computer Science Topics</a:t>
            </a:r>
            <a:endParaRPr/>
          </a:p>
        </p:txBody>
      </p:sp>
      <p:sp>
        <p:nvSpPr>
          <p:cNvPr id="822" name="Google Shape;822;p8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Loops (for loops)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Conditional statements (if/then/else)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types (integer, float, bytes)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range conversions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debugging</a:t>
            </a:r>
            <a:endParaRPr/>
          </a:p>
        </p:txBody>
      </p:sp>
      <p:sp>
        <p:nvSpPr>
          <p:cNvPr id="828" name="Google Shape;828;p90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 how to add "print"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serial monitor </a:t>
            </a:r>
            <a:endParaRPr/>
          </a:p>
        </p:txBody>
      </p:sp>
      <p:pic>
        <p:nvPicPr>
          <p:cNvPr id="829" name="Google Shape;82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675"/>
            <a:ext cx="6073399" cy="27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90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1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Addressable LED Strips (WS2812B)</a:t>
            </a:r>
            <a:endParaRPr/>
          </a:p>
        </p:txBody>
      </p:sp>
      <p:sp>
        <p:nvSpPr>
          <p:cNvPr id="837" name="Google Shape;837;p91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Meter @$14.24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 RGB LEDs/meter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$4.60 per 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connect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Ground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5V power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wire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5" y="1700515"/>
            <a:ext cx="4252850" cy="203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6139575" y="581325"/>
            <a:ext cx="2803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Blue Ringed Octopus</a:t>
            </a:r>
            <a:endParaRPr sz="240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73475" y="311600"/>
            <a:ext cx="5674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Fantastic Costumes with longer strands of LEDs!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l="33647" t="25555" r="28690" b="4313"/>
          <a:stretch/>
        </p:blipFill>
        <p:spPr>
          <a:xfrm>
            <a:off x="6657675" y="1062625"/>
            <a:ext cx="1538978" cy="382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611" y="1480238"/>
            <a:ext cx="17049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949575" y="4182625"/>
            <a:ext cx="2317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$4.30 per meter!</a:t>
            </a:r>
            <a:endParaRPr b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2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Rainbow Labs</a:t>
            </a:r>
            <a:endParaRPr/>
          </a:p>
        </p:txBody>
      </p:sp>
      <p:sp>
        <p:nvSpPr>
          <p:cNvPr id="843" name="Google Shape;843;p92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fun colors and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 many Computer Science concepts (loops, conditionals)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for costumes and interactive 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book with instructor's guide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http://moving-rainbow.readthedocs.org/en/latest/README/</a:t>
            </a:r>
            <a:endParaRPr/>
          </a:p>
        </p:txBody>
      </p:sp>
      <p:pic>
        <p:nvPicPr>
          <p:cNvPr id="844" name="Google Shape;8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8" y="1197013"/>
            <a:ext cx="1724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6" name="Google Shape;846;p9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connect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(three wires)</a:t>
            </a:r>
            <a:endParaRPr/>
          </a:p>
        </p:txBody>
      </p:sp>
      <p:pic>
        <p:nvPicPr>
          <p:cNvPr id="847" name="Google Shape;84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3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Motors: The H-Bridge Circuit</a:t>
            </a:r>
            <a:endParaRPr/>
          </a:p>
        </p:txBody>
      </p:sp>
      <p:sp>
        <p:nvSpPr>
          <p:cNvPr id="853" name="Google Shape;853;p93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Switch 1 and 4 for forward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 switch 2 and 3 for reverse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close S1 and S2 or S3 and S4 together (short circuit)</a:t>
            </a:r>
            <a:endParaRPr/>
          </a:p>
        </p:txBody>
      </p:sp>
      <p:pic>
        <p:nvPicPr>
          <p:cNvPr id="854" name="Google Shape;8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Labs</a:t>
            </a:r>
            <a:endParaRPr/>
          </a:p>
        </p:txBody>
      </p:sp>
      <p:sp>
        <p:nvSpPr>
          <p:cNvPr id="860" name="Google Shape;860;p94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Based on standard low cost two motor controller chip (L293D) 40 cents each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- make two motors turn forward and backward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Basis for robot movement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believe they can control two wheels they are ready to build a simple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Over 75% of students that finish the motor driver lab go on to build their own robot!</a:t>
            </a:r>
            <a:endParaRPr b="1"/>
          </a:p>
        </p:txBody>
      </p:sp>
      <p:pic>
        <p:nvPicPr>
          <p:cNvPr id="861" name="Google Shape;8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4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http://www.ebay.com/itm/10Pcs-L293D-L293-Push-Pull-Four-Channel-Motor-Driver-IC-/140832908826</a:t>
            </a:r>
            <a:endParaRPr/>
          </a:p>
        </p:txBody>
      </p:sp>
      <p:pic>
        <p:nvPicPr>
          <p:cNvPr id="863" name="Google Shape;8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hookup</a:t>
            </a:r>
            <a:endParaRPr/>
          </a:p>
        </p:txBody>
      </p:sp>
      <p:sp>
        <p:nvSpPr>
          <p:cNvPr id="869" name="Google Shape;869;p9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"PWM" for motor speed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H-Bridge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potentiometers to change the direction and speed of two motors.</a:t>
            </a:r>
            <a:endParaRPr/>
          </a:p>
        </p:txBody>
      </p:sp>
      <p:pic>
        <p:nvPicPr>
          <p:cNvPr id="870" name="Google Shape;87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1" y="1319050"/>
            <a:ext cx="3877674" cy="2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6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Volt battery to pin 8</a:t>
            </a:r>
            <a:endParaRPr/>
          </a:p>
        </p:txBody>
      </p:sp>
      <p:sp>
        <p:nvSpPr>
          <p:cNvPr id="876" name="Google Shape;876;p96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7" name="Google Shape;8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8</a:t>
            </a:r>
            <a:endParaRPr/>
          </a:p>
        </p:txBody>
      </p:sp>
      <p:cxnSp>
        <p:nvCxnSpPr>
          <p:cNvPr id="879" name="Google Shape;879;p96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6"/>
          <p:cNvSpPr txBox="1"/>
          <p:nvPr/>
        </p:nvSpPr>
        <p:spPr>
          <a:xfrm>
            <a:off x="1107775" y="3004675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Volts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7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Labs</a:t>
            </a:r>
            <a:endParaRPr/>
          </a:p>
        </p:txBody>
      </p:sp>
      <p:sp>
        <p:nvSpPr>
          <p:cNvPr id="887" name="Google Shape;887;p97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avoidance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as advanced labs for CoderDojo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use kits at CoderDojo and then purchase their own for around $35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Totally open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breadboards on the 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change and add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addressable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Arduino Nano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steps small </a:t>
            </a:r>
            <a:endParaRPr/>
          </a:p>
        </p:txBody>
      </p:sp>
      <p:sp>
        <p:nvSpPr>
          <p:cNvPr id="893" name="Google Shape;893;p9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Don't add too much complexity too fast</a:t>
            </a:r>
            <a:endParaRPr/>
          </a:p>
        </p:txBody>
      </p:sp>
      <p:sp>
        <p:nvSpPr>
          <p:cNvPr id="894" name="Google Shape;894;p98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5" name="Google Shape;895;p98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</a:t>
            </a:r>
            <a:endParaRPr/>
          </a:p>
        </p:txBody>
      </p:sp>
      <p:sp>
        <p:nvSpPr>
          <p:cNvPr id="896" name="Google Shape;896;p98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Breadboarding</a:t>
            </a:r>
            <a:endParaRPr/>
          </a:p>
        </p:txBody>
      </p:sp>
      <p:sp>
        <p:nvSpPr>
          <p:cNvPr id="897" name="Google Shape;897;p98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</a:t>
            </a:r>
            <a:endParaRPr/>
          </a:p>
        </p:txBody>
      </p:sp>
      <p:sp>
        <p:nvSpPr>
          <p:cNvPr id="898" name="Google Shape;898;p98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9" name="Google Shape;899;p98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900" name="Google Shape;900;p98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LAB</a:t>
            </a:r>
            <a:endParaRPr/>
          </a:p>
        </p:txBody>
      </p:sp>
      <p:sp>
        <p:nvSpPr>
          <p:cNvPr id="901" name="Google Shape;901;p98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>
            <a:spLocks noGrp="1"/>
          </p:cNvSpPr>
          <p:nvPr>
            <p:ph type="title"/>
          </p:nvPr>
        </p:nvSpPr>
        <p:spPr>
          <a:xfrm>
            <a:off x="240975" y="192375"/>
            <a:ext cx="2386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Kits</a:t>
            </a:r>
            <a:endParaRPr/>
          </a:p>
        </p:txBody>
      </p:sp>
      <p:sp>
        <p:nvSpPr>
          <p:cNvPr id="907" name="Google Shape;907;p9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Pre-Arduino kits - breadboarding basics $5/kits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Basic Arduino kits - $25-$110 /kits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kits - $10 to $40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Robot kits - $40 to $300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0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Breadboard Kit</a:t>
            </a:r>
            <a:endParaRPr/>
          </a:p>
        </p:txBody>
      </p:sp>
      <p:sp>
        <p:nvSpPr>
          <p:cNvPr id="913" name="Google Shape;913;p100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400 tie breadboard ($1.20)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Battery case or wall-transformer ($2-$4)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Jumpers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Resistors (&lt; 50 cents)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LEDs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Motor (&lt; $2)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Potentiometer (&lt; $1)</a:t>
            </a:r>
            <a:endParaRPr sz="1400"/>
          </a:p>
        </p:txBody>
      </p:sp>
      <p:sp>
        <p:nvSpPr>
          <p:cNvPr id="914" name="Google Shape;914;p100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 Arduino needed! No PC Needed!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Builds the foundation for all future Arduino labs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students build fine-motor skills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setup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soldering required for motors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Google: "Breadboard starter kit"</a:t>
            </a:r>
            <a:endParaRPr/>
          </a:p>
        </p:txBody>
      </p:sp>
      <p:pic>
        <p:nvPicPr>
          <p:cNvPr id="915" name="Google Shape;9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0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http://www.ebay.com/itm/BreadBoard-Starter-Kit-Power-Supply-Module-Resistors-Wires-more-/171924251290</a:t>
            </a:r>
            <a:endParaRPr sz="1000"/>
          </a:p>
        </p:txBody>
      </p:sp>
      <p:sp>
        <p:nvSpPr>
          <p:cNvPr id="918" name="Google Shape;918;p100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$25 Kit</a:t>
            </a:r>
            <a:endParaRPr/>
          </a:p>
        </p:txBody>
      </p:sp>
      <p:sp>
        <p:nvSpPr>
          <p:cNvPr id="919" name="Google Shape;919;p100"/>
          <p:cNvSpPr txBox="1"/>
          <p:nvPr/>
        </p:nvSpPr>
        <p:spPr>
          <a:xfrm>
            <a:off x="473550" y="41717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http://www.ebay.com/itm/Electronics-fans-kit-for-arduino-starter-resistor-breadboard-LED-dupont-cable-/131650525657</a:t>
            </a:r>
            <a:endParaRPr sz="1000"/>
          </a:p>
        </p:txBody>
      </p:sp>
      <p:sp>
        <p:nvSpPr>
          <p:cNvPr id="920" name="Google Shape;920;p100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$10 Kit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1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$15 Kit </a:t>
            </a:r>
            <a:endParaRPr/>
          </a:p>
        </p:txBody>
      </p:sp>
      <p:sp>
        <p:nvSpPr>
          <p:cNvPr id="926" name="Google Shape;926;p10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http://www.ebay.com/itm/Basic-Electronic-Component-Kits-Breadboard-Resistors-Power-Supply-Module-J0JF/141832343887</a:t>
            </a:r>
            <a:endParaRPr/>
          </a:p>
        </p:txBody>
      </p:sp>
      <p:pic>
        <p:nvPicPr>
          <p:cNvPr id="927" name="Google Shape;9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1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$15.00 US with shipping from China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teach basics of breadboarding, power, conductivity, resistors, LEDs, potentiometers, and buttons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preparation for Arduino labs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81000" y="154750"/>
            <a:ext cx="4344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Day at The Works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450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item on e-Bay</a:t>
            </a:r>
            <a:endParaRPr/>
          </a:p>
        </p:txBody>
      </p:sp>
      <p:sp>
        <p:nvSpPr>
          <p:cNvPr id="934" name="Google Shape;934;p102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  <a:endParaRPr/>
          </a:p>
        </p:txBody>
      </p:sp>
      <p:pic>
        <p:nvPicPr>
          <p:cNvPr id="935" name="Google Shape;9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3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vs. Little Bits</a:t>
            </a:r>
            <a:endParaRPr/>
          </a:p>
        </p:txBody>
      </p:sp>
      <p:sp>
        <p:nvSpPr>
          <p:cNvPr id="941" name="Google Shape;941;p103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LEDs with resistors QTY 100 for $2.00 (2 cents each) but requires fine motor skills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  <a:endParaRPr sz="1400"/>
          </a:p>
        </p:txBody>
      </p:sp>
      <p:pic>
        <p:nvPicPr>
          <p:cNvPr id="942" name="Google Shape;9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4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Inventor's Kit</a:t>
            </a:r>
            <a:endParaRPr/>
          </a:p>
        </p:txBody>
      </p:sp>
      <p:sp>
        <p:nvSpPr>
          <p:cNvPr id="949" name="Google Shape;949;p10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many CoderDojo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Arduino mentors now familiar with these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selection of parts and excellent printed guidebook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Redboard Version 3.2 list price is $99.00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(Add $10 for Genuine Arduino from Italy)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soldering required to use base kit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is used to reinforce and repair motors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parts moved to a separate bin</a:t>
            </a:r>
            <a:endParaRPr/>
          </a:p>
        </p:txBody>
      </p:sp>
      <p:pic>
        <p:nvPicPr>
          <p:cNvPr id="950" name="Google Shape;95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Guide and Case</a:t>
            </a:r>
            <a:endParaRPr/>
          </a:p>
        </p:txBody>
      </p:sp>
      <p:sp>
        <p:nvSpPr>
          <p:cNvPr id="956" name="Google Shape;956;p105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SIK Guide and Case and reinforced cable ties on motors</a:t>
            </a:r>
            <a:endParaRPr/>
          </a:p>
        </p:txBody>
      </p:sp>
      <p:pic>
        <p:nvPicPr>
          <p:cNvPr id="957" name="Google Shape;9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6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16hertz Kits </a:t>
            </a:r>
            <a:endParaRPr/>
          </a:p>
        </p:txBody>
      </p:sp>
      <p:sp>
        <p:nvSpPr>
          <p:cNvPr id="965" name="Google Shape;965;p106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value! $25.00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20 minutes of soldering for each kit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servo, relay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written guide</a:t>
            </a:r>
            <a:endParaRPr/>
          </a:p>
        </p:txBody>
      </p:sp>
      <p:pic>
        <p:nvPicPr>
          <p:cNvPr id="966" name="Google Shape;9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6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http://www.16hertz.com/product/16hertz-uno-r3-beginner-kit-arduino-compatible/</a:t>
            </a:r>
            <a:endParaRPr/>
          </a:p>
        </p:txBody>
      </p:sp>
      <p:pic>
        <p:nvPicPr>
          <p:cNvPr id="968" name="Google Shape;9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7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 Sensors Kit</a:t>
            </a:r>
            <a:endParaRPr/>
          </a:p>
        </p:txBody>
      </p:sp>
      <p:sp>
        <p:nvSpPr>
          <p:cNvPr id="974" name="Google Shape;974;p107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  <a:endParaRPr sz="1000"/>
          </a:p>
        </p:txBody>
      </p:sp>
      <p:pic>
        <p:nvPicPr>
          <p:cNvPr id="975" name="Google Shape;9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7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37 Sensors for $27.00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Variety of devices (not all sensors) for under $1/device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Kit comes with no instructions and the contents frequently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Many examples of how to use each device on the Internet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Remove any "mercury" switches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8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Kit</a:t>
            </a:r>
            <a:endParaRPr/>
          </a:p>
        </p:txBody>
      </p:sp>
      <p:sp>
        <p:nvSpPr>
          <p:cNvPr id="982" name="Google Shape;982;p108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$35 in parts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Ping sensor on mini-breadboard to detect objects in front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Nano on a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L293D Motor Driver</a:t>
            </a:r>
            <a:endParaRPr/>
          </a:p>
        </p:txBody>
      </p:sp>
      <p:pic>
        <p:nvPicPr>
          <p:cNvPr id="983" name="Google Shape;9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8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https://www.gitbook.com/book/dmccreary/coderdojo-robots/details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09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9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Robots: mBot, MIP, Gizmo</a:t>
            </a:r>
            <a:endParaRPr/>
          </a:p>
        </p:txBody>
      </p:sp>
      <p:sp>
        <p:nvSpPr>
          <p:cNvPr id="991" name="Google Shape;991;p109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Cozmo - $179.00</a:t>
            </a:r>
            <a:endParaRPr b="1"/>
          </a:p>
        </p:txBody>
      </p:sp>
      <p:pic>
        <p:nvPicPr>
          <p:cNvPr id="992" name="Google Shape;99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9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Coder MIP - $79.00</a:t>
            </a:r>
            <a:endParaRPr b="1"/>
          </a:p>
        </p:txBody>
      </p:sp>
      <p:pic>
        <p:nvPicPr>
          <p:cNvPr id="994" name="Google Shape;99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9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mBot - $99.00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MicroCenter</a:t>
            </a:r>
            <a:endParaRPr/>
          </a:p>
        </p:txBody>
      </p:sp>
      <p:sp>
        <p:nvSpPr>
          <p:cNvPr id="1001" name="Google Shape;1001;p110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Carry in-house brand Arduino for $9.99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selection of kits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2-3 times eBay "best prices"</a:t>
            </a:r>
            <a:endParaRPr/>
          </a:p>
        </p:txBody>
      </p:sp>
      <p:pic>
        <p:nvPicPr>
          <p:cNvPr id="1002" name="Google Shape;10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1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Volunteers</a:t>
            </a:r>
            <a:endParaRPr/>
          </a:p>
        </p:txBody>
      </p:sp>
      <p:sp>
        <p:nvSpPr>
          <p:cNvPr id="1008" name="Google Shape;1008;p111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parents that may have some programming or electrical knowledge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a parent or mentor to solder broken parts and put solid wire pins on components that are hard for small fingers</a:t>
            </a:r>
            <a:endParaRPr/>
          </a:p>
        </p:txBody>
      </p:sp>
      <p:pic>
        <p:nvPicPr>
          <p:cNvPr id="1009" name="Google Shape;100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1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kits - no working motors</a:t>
            </a:r>
            <a:endParaRPr/>
          </a:p>
        </p:txBody>
      </p:sp>
      <p:pic>
        <p:nvPicPr>
          <p:cNvPr id="1011" name="Google Shape;101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1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hours of soldering - 10 working motors</a:t>
            </a:r>
            <a:endParaRPr/>
          </a:p>
        </p:txBody>
      </p:sp>
      <p:sp>
        <p:nvSpPr>
          <p:cNvPr id="1013" name="Google Shape;1013;p111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http://datadictionary.blogspot.com/2014/10/motors-for-arduino-labs.html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4982</Words>
  <Application>Microsoft Macintosh PowerPoint</Application>
  <PresentationFormat>On-screen Show (16:9)</PresentationFormat>
  <Paragraphs>701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Verdana</vt:lpstr>
      <vt:lpstr>PT Sans Narrow</vt:lpstr>
      <vt:lpstr>Open Sans</vt:lpstr>
      <vt:lpstr>Arial</vt:lpstr>
      <vt:lpstr>Consolas</vt:lpstr>
      <vt:lpstr>Tropic</vt:lpstr>
      <vt:lpstr>Arduino and Robots  in the Classroom</vt:lpstr>
      <vt:lpstr>License Agreement</vt:lpstr>
      <vt:lpstr>Overview</vt:lpstr>
      <vt:lpstr>What is Arduino?</vt:lpstr>
      <vt:lpstr>Arduino vs. 3D Printing vs. PIC microcontroller</vt:lpstr>
      <vt:lpstr>Four Drivers</vt:lpstr>
      <vt:lpstr>What's New in 2019?</vt:lpstr>
      <vt:lpstr>Blue Ringed Octopus</vt:lpstr>
      <vt:lpstr>Robot Day at The Works</vt:lpstr>
      <vt:lpstr>Donkey Car Movement</vt:lpstr>
      <vt:lpstr>FaceBot and Amazon Deep Racer</vt:lpstr>
      <vt:lpstr>ESP-32 and Pi Zero</vt:lpstr>
      <vt:lpstr>More Displays - easier to use!</vt:lpstr>
      <vt:lpstr>Larger Arduino Displays</vt:lpstr>
      <vt:lpstr>2.42 inch monochorme 128x64 OLEDs for $17</vt:lpstr>
      <vt:lpstr>2.24 OLED Screen</vt:lpstr>
      <vt:lpstr>Color OLED 160x120 $21 from Digole</vt:lpstr>
      <vt:lpstr>$37 Facebot</vt:lpstr>
      <vt:lpstr>Strategy</vt:lpstr>
      <vt:lpstr>1.82 2.6 Million Arduino Videos on YouTube</vt:lpstr>
      <vt:lpstr>Teaching and Arduino in Practice</vt:lpstr>
      <vt:lpstr>Keys to Involvement</vt:lpstr>
      <vt:lpstr>Fitting to Learning Objectives</vt:lpstr>
      <vt:lpstr>Knowledge Foundations</vt:lpstr>
      <vt:lpstr>Challenges</vt:lpstr>
      <vt:lpstr>Learning Paths</vt:lpstr>
      <vt:lpstr>The Arduino Desktop Software</vt:lpstr>
      <vt:lpstr>Genuine Arduino vs. Arduino Clones on eBay</vt:lpstr>
      <vt:lpstr>Teaching Breadboarding Skills</vt:lpstr>
      <vt:lpstr>Name the parts</vt:lpstr>
      <vt:lpstr>Start Slowly - Breadboard Lab</vt:lpstr>
      <vt:lpstr>LED Lab</vt:lpstr>
      <vt:lpstr>Cathode and Anode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BookMark the "SparkFun Experiment Guide for Arduino"</vt:lpstr>
      <vt:lpstr>Lab 3: Driving RGB LEDs</vt:lpstr>
      <vt:lpstr>Pulse Width Modulation (PWM)</vt:lpstr>
      <vt:lpstr>Note the "~" next to pins 11, 10, 9, 6, 5 and 3</vt:lpstr>
      <vt:lpstr>Each pin controls one color (R, G and B)</vt:lpstr>
      <vt:lpstr>Lab 4: Row of Multiple LEDs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Arduino Nano on a breadboard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Note the port when you plug in the Arduino</vt:lpstr>
      <vt:lpstr>Low Cost Arduino Nano Using the CH340</vt:lpstr>
      <vt:lpstr>Problem: The Rote Learner Problem</vt:lpstr>
      <vt:lpstr>Tip for Teaching New Students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Arduino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Three Take-home Points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Robots  in the Classroom</dc:title>
  <cp:lastModifiedBy>Dan McCreary</cp:lastModifiedBy>
  <cp:revision>1</cp:revision>
  <dcterms:modified xsi:type="dcterms:W3CDTF">2024-01-14T16:27:18Z</dcterms:modified>
</cp:coreProperties>
</file>